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5e3d1098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5e3d1098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a0a51aff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a0a51aff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5e3d109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5e3d109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5d0a8d0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5d0a8d0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5d0a8d03d_1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5d0a8d03d_1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5d0a8d03d_1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5d0a8d03d_1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5d0a8d03d_1_1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5d0a8d03d_1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5d0a8d03d_1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5d0a8d03d_1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5e3d1098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5e3d1098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5e3d109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5e3d109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5e3d1098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5e3d1098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2300">
                <a:solidFill>
                  <a:srgbClr val="082372"/>
                </a:solidFill>
              </a:defRPr>
            </a:lvl1pPr>
            <a:lvl2pPr lvl="1" algn="r">
              <a:buNone/>
              <a:defRPr sz="2300">
                <a:solidFill>
                  <a:srgbClr val="082372"/>
                </a:solidFill>
              </a:defRPr>
            </a:lvl2pPr>
            <a:lvl3pPr lvl="2" algn="r">
              <a:buNone/>
              <a:defRPr sz="2300">
                <a:solidFill>
                  <a:srgbClr val="082372"/>
                </a:solidFill>
              </a:defRPr>
            </a:lvl3pPr>
            <a:lvl4pPr lvl="3" algn="r">
              <a:buNone/>
              <a:defRPr sz="2300">
                <a:solidFill>
                  <a:srgbClr val="082372"/>
                </a:solidFill>
              </a:defRPr>
            </a:lvl4pPr>
            <a:lvl5pPr lvl="4" algn="r">
              <a:buNone/>
              <a:defRPr sz="2300">
                <a:solidFill>
                  <a:srgbClr val="082372"/>
                </a:solidFill>
              </a:defRPr>
            </a:lvl5pPr>
            <a:lvl6pPr lvl="5" algn="r">
              <a:buNone/>
              <a:defRPr sz="2300">
                <a:solidFill>
                  <a:srgbClr val="082372"/>
                </a:solidFill>
              </a:defRPr>
            </a:lvl6pPr>
            <a:lvl7pPr lvl="6" algn="r">
              <a:buNone/>
              <a:defRPr sz="2300">
                <a:solidFill>
                  <a:srgbClr val="082372"/>
                </a:solidFill>
              </a:defRPr>
            </a:lvl7pPr>
            <a:lvl8pPr lvl="7" algn="r">
              <a:buNone/>
              <a:defRPr sz="2300">
                <a:solidFill>
                  <a:srgbClr val="082372"/>
                </a:solidFill>
              </a:defRPr>
            </a:lvl8pPr>
            <a:lvl9pPr lvl="8" algn="r">
              <a:buNone/>
              <a:defRPr sz="2300">
                <a:solidFill>
                  <a:srgbClr val="08237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8629212" y="0"/>
            <a:ext cx="514800" cy="514800"/>
          </a:xfrm>
          <a:prstGeom prst="ellipse">
            <a:avLst/>
          </a:prstGeom>
          <a:solidFill>
            <a:srgbClr val="082372"/>
          </a:solidFill>
          <a:ln cap="flat" cmpd="sng" w="114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7600" lIns="27600" spcFirstLastPara="1" rIns="27600" wrap="square" tIns="2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2"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19799" y="48781"/>
            <a:ext cx="563341" cy="3511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184700"/>
            <a:ext cx="85206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MeshA*: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Efficient Path Planning With Motion Primitives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4484275"/>
            <a:ext cx="31173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23 January 2026, Singapore</a:t>
            </a:r>
            <a:endParaRPr sz="20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986" y="4444800"/>
            <a:ext cx="758656" cy="34877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6792584" y="4753552"/>
            <a:ext cx="228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6350" lIns="86350" spcFirstLastPara="1" rIns="86350" wrap="square" tIns="863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44">
                <a:solidFill>
                  <a:srgbClr val="000000"/>
                </a:solidFill>
              </a:rPr>
              <a:t> Marat’s travel was supported by Pinely</a:t>
            </a:r>
            <a:endParaRPr sz="944">
              <a:solidFill>
                <a:srgbClr val="000000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63175" y="-231975"/>
            <a:ext cx="4048773" cy="21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140450" y="2707450"/>
            <a:ext cx="68631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</a:pPr>
            <a:r>
              <a:rPr lang="en" sz="2000">
                <a:solidFill>
                  <a:schemeClr val="dk2"/>
                </a:solidFill>
              </a:rPr>
              <a:t>Marat Agranovskiy</a:t>
            </a:r>
            <a:r>
              <a:rPr baseline="30000" i="0" lang="en" sz="2000" u="none" cap="none" strike="noStrike">
                <a:solidFill>
                  <a:schemeClr val="dk2"/>
                </a:solidFill>
              </a:rPr>
              <a:t>1</a:t>
            </a:r>
            <a:r>
              <a:rPr i="0" lang="en" sz="2000" u="none" cap="none" strike="noStrike">
                <a:solidFill>
                  <a:schemeClr val="dk2"/>
                </a:solidFill>
              </a:rPr>
              <a:t>, </a:t>
            </a:r>
            <a:r>
              <a:rPr lang="en" sz="2000">
                <a:solidFill>
                  <a:schemeClr val="dk2"/>
                </a:solidFill>
              </a:rPr>
              <a:t>Konstantin Yakovlev</a:t>
            </a:r>
            <a:r>
              <a:rPr baseline="30000" i="0" lang="en" sz="2000" u="none" cap="none" strike="noStrike">
                <a:solidFill>
                  <a:schemeClr val="dk2"/>
                </a:solidFill>
              </a:rPr>
              <a:t>1</a:t>
            </a:r>
            <a:r>
              <a:rPr baseline="30000" lang="en" sz="2000">
                <a:solidFill>
                  <a:schemeClr val="dk2"/>
                </a:solidFill>
              </a:rPr>
              <a:t>,2</a:t>
            </a:r>
            <a:endParaRPr baseline="30000" i="0" sz="2000" u="none" cap="none" strike="noStrike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8"/>
              <a:buFont typeface="Calibri"/>
              <a:buNone/>
            </a:pPr>
            <a:r>
              <a:t/>
            </a:r>
            <a:endParaRPr baseline="30000" i="0" sz="2000" u="none" cap="none" strike="noStrike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8"/>
              <a:buFont typeface="Calibri"/>
              <a:buNone/>
            </a:pPr>
            <a:r>
              <a:rPr baseline="30000" i="0" lang="en" u="none" cap="none" strike="noStrike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Saint-Petersburg University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8"/>
              <a:buFont typeface="Calibri"/>
              <a:buNone/>
            </a:pPr>
            <a:r>
              <a:rPr baseline="30000" i="0" lang="en" u="none" cap="none" strike="noStrike">
                <a:solidFill>
                  <a:schemeClr val="dk2"/>
                </a:solidFill>
              </a:rPr>
              <a:t>2</a:t>
            </a:r>
            <a:r>
              <a:rPr lang="en">
                <a:solidFill>
                  <a:schemeClr val="dk2"/>
                </a:solidFill>
              </a:rPr>
              <a:t>AIRI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7"/>
              <a:buFont typeface="Calibri"/>
              <a:buNone/>
            </a:pPr>
            <a:r>
              <a:t/>
            </a:r>
            <a:endParaRPr i="0" sz="1337" u="none" cap="none" strike="noStrike">
              <a:solidFill>
                <a:schemeClr val="dk2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840" y="-9"/>
            <a:ext cx="1979161" cy="10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7555185" y="56025"/>
            <a:ext cx="1521900" cy="1521900"/>
          </a:xfrm>
          <a:prstGeom prst="ellipse">
            <a:avLst/>
          </a:prstGeom>
          <a:solidFill>
            <a:srgbClr val="082372"/>
          </a:solidFill>
          <a:ln cap="flat" cmpd="sng" w="339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1575" lIns="81575" spcFirstLastPara="1" rIns="81575" wrap="square" tIns="8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8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1763" y="200219"/>
            <a:ext cx="1665240" cy="103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213650" y="14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Results: Runtime &amp; Efficiency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50" y="881500"/>
            <a:ext cx="4041375" cy="4003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4522025" y="3549675"/>
            <a:ext cx="4822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Results for MeshA*: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1.5x - 2x faster than LBA* and LazyLBA*.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Processes ≈ 50% fewer grid cells than LazyLBA*.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020" y="881504"/>
            <a:ext cx="4272548" cy="243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075" y="676349"/>
            <a:ext cx="4939425" cy="32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4725" y="1160958"/>
            <a:ext cx="5399751" cy="26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type="title"/>
          </p:nvPr>
        </p:nvSpPr>
        <p:spPr>
          <a:xfrm>
            <a:off x="248500" y="23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MeshA* in Action</a:t>
            </a:r>
            <a:endParaRPr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248500" y="3727166"/>
            <a:ext cx="411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Cell-by-Cell Propagation</a:t>
            </a:r>
            <a:r>
              <a:rPr lang="en" sz="1100">
                <a:solidFill>
                  <a:schemeClr val="dk1"/>
                </a:solidFill>
              </a:rPr>
              <a:t> The search expands grid cells incrementally, strictly guided by the geometry of primitive bundles.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4806275" y="3727166"/>
            <a:ext cx="411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Effective Branching Factor.</a:t>
            </a:r>
            <a:r>
              <a:rPr lang="en" sz="1100">
                <a:solidFill>
                  <a:schemeClr val="dk1"/>
                </a:solidFill>
              </a:rPr>
              <a:t> In the end the visualization retains only one </a:t>
            </a:r>
            <a:r>
              <a:rPr b="1" lang="en" sz="1100">
                <a:solidFill>
                  <a:schemeClr val="dk1"/>
                </a:solidFill>
              </a:rPr>
              <a:t>representative</a:t>
            </a:r>
            <a:r>
              <a:rPr lang="en" sz="1100">
                <a:solidFill>
                  <a:schemeClr val="dk1"/>
                </a:solidFill>
              </a:rPr>
              <a:t> primitive per indistinguishable bundle to illustrate the actual search complexity.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2350100" y="651425"/>
            <a:ext cx="48429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Thank you for your attention!</a:t>
            </a:r>
            <a:endParaRPr b="1" sz="2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For further questions about MeshA*: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/>
              <a:t>agrinscience@gmail.com</a:t>
            </a:r>
            <a:endParaRPr b="1" sz="2200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047" y="1902870"/>
            <a:ext cx="2816652" cy="28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6408121" y="4485671"/>
            <a:ext cx="15180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250" lIns="87250" spcFirstLastPara="1" rIns="87250" wrap="square" tIns="87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63">
                <a:solidFill>
                  <a:srgbClr val="000000"/>
                </a:solidFill>
              </a:rPr>
              <a:t>ArXiv</a:t>
            </a:r>
            <a:endParaRPr sz="2863">
              <a:solidFill>
                <a:srgbClr val="000000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94" y="1935964"/>
            <a:ext cx="2750462" cy="2750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 rot="756">
            <a:off x="1414207" y="4485678"/>
            <a:ext cx="13647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250" lIns="87250" spcFirstLastPara="1" rIns="87250" wrap="square" tIns="87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63">
                <a:solidFill>
                  <a:srgbClr val="000000"/>
                </a:solidFill>
              </a:rPr>
              <a:t>Code</a:t>
            </a:r>
            <a:endParaRPr sz="2863">
              <a:solidFill>
                <a:srgbClr val="000000"/>
              </a:solidFill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840" y="-9"/>
            <a:ext cx="1979161" cy="10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025"/>
            <a:ext cx="3988772" cy="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7595">
            <a:off x="5050218" y="2300121"/>
            <a:ext cx="2932760" cy="20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050" y="609925"/>
            <a:ext cx="2715651" cy="18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25675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Motivation: Lattice-Based Path Planning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165150" y="715475"/>
            <a:ext cx="3837300" cy="4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chemeClr val="dk1"/>
                </a:solidFill>
              </a:rPr>
              <a:t>Goal: </a:t>
            </a:r>
            <a:r>
              <a:rPr lang="en" sz="1400">
                <a:solidFill>
                  <a:schemeClr val="dk1"/>
                </a:solidFill>
              </a:rPr>
              <a:t>Planning smooth, feasible trajectories for non-holonomic agents (e.g., self-driving vehicles).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chemeClr val="dk1"/>
                </a:solidFill>
              </a:rPr>
              <a:t>Approaches: </a:t>
            </a:r>
            <a:r>
              <a:rPr lang="en" sz="1400">
                <a:solidFill>
                  <a:schemeClr val="dk1"/>
                </a:solidFill>
              </a:rPr>
              <a:t>Sampling-based (RRT), Optimization-based, and Lattice-based (graph search).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chemeClr val="dk1"/>
                </a:solidFill>
              </a:rPr>
              <a:t>Our f</a:t>
            </a:r>
            <a:r>
              <a:rPr b="1" lang="en" sz="1400">
                <a:solidFill>
                  <a:schemeClr val="dk1"/>
                </a:solidFill>
              </a:rPr>
              <a:t>ocus:</a:t>
            </a:r>
            <a:r>
              <a:rPr lang="en" sz="1400">
                <a:solidFill>
                  <a:schemeClr val="dk1"/>
                </a:solidFill>
              </a:rPr>
              <a:t> Lattice-Based Planning: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Discretizes state space s = (x, y, θ).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dk1"/>
                </a:solidFill>
              </a:rPr>
              <a:t>Motion Primitives</a:t>
            </a:r>
            <a:r>
              <a:rPr lang="en" sz="1400">
                <a:solidFill>
                  <a:schemeClr val="dk1"/>
                </a:solidFill>
              </a:rPr>
              <a:t>: Short, pre-computed, feasible motion segments.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Algorithm: A* searches for a sequence of primitives that smoothly connect.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889200" y="4294243"/>
            <a:ext cx="52548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highlight>
                  <a:schemeClr val="lt1"/>
                </a:highlight>
              </a:rPr>
              <a:t>Image from: </a:t>
            </a:r>
            <a:r>
              <a:rPr lang="en" sz="850">
                <a:solidFill>
                  <a:schemeClr val="dk2"/>
                </a:solidFill>
                <a:highlight>
                  <a:schemeClr val="lt1"/>
                </a:highlight>
              </a:rPr>
              <a:t>Thoresen, Marius &amp; Nielsen, Niels &amp; Mathiassen, Kim &amp; Pettersen, K.Y.. (2021). Path Planning for UGVs based on Traversability Hybrid A*. IEEE Robotics and Automation Letters. PP. 1-1. 10.1109/LRA.2021.3056028. 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673" y="552563"/>
            <a:ext cx="1952379" cy="19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184075" y="807525"/>
            <a:ext cx="47622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Workspace &amp; State Representation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Workspace: A 2D grid of free/blocked cells.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</a:t>
            </a:r>
            <a:r>
              <a:rPr lang="en" sz="1400">
                <a:solidFill>
                  <a:schemeClr val="dk1"/>
                </a:solidFill>
              </a:rPr>
              <a:t>tate s = (i, j, θ): Agent is located at the center of grid cell (i, j) with a discrete heading θ.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Motion Primitives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Short, kinodynamically feasible motions</a:t>
            </a:r>
            <a:r>
              <a:rPr lang="en" sz="1400">
                <a:solidFill>
                  <a:schemeClr val="dk1"/>
                </a:solidFill>
              </a:rPr>
              <a:t> connecting two discrete states</a:t>
            </a:r>
            <a:r>
              <a:rPr lang="en" sz="1400">
                <a:solidFill>
                  <a:schemeClr val="dk1"/>
                </a:solidFill>
              </a:rPr>
              <a:t>: (i, j, θ) → (i', j', θ').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Associated with a collision trace (sequence of swept cells) and cost.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Control Set:</a:t>
            </a:r>
            <a:r>
              <a:rPr lang="en" sz="1400">
                <a:solidFill>
                  <a:schemeClr val="dk1"/>
                </a:solidFill>
              </a:rPr>
              <a:t> A canonical finite set of motion templates, encapsulates all kinematic constraints.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Objective</a:t>
            </a:r>
            <a:r>
              <a:rPr lang="en" sz="1400">
                <a:solidFill>
                  <a:schemeClr val="dk1"/>
                </a:solidFill>
              </a:rPr>
              <a:t>: Find a collision-free path (sequence of primitives from the control set) with minimal cost.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700" y="472275"/>
            <a:ext cx="3323976" cy="199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288" y="2755600"/>
            <a:ext cx="3902848" cy="19914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318700" y="4697925"/>
            <a:ext cx="377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Green/red primitives and blue collision trace</a:t>
            </a:r>
            <a:endParaRPr sz="1000"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192650" y="14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The Challenges</a:t>
            </a:r>
            <a:endParaRPr sz="25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120475" y="2639700"/>
            <a:ext cx="2378700" cy="16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192650" y="863550"/>
            <a:ext cx="541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 achieve high-quality motion planning, we need a </a:t>
            </a:r>
            <a:r>
              <a:rPr b="1" lang="en" sz="1400">
                <a:solidFill>
                  <a:schemeClr val="dk1"/>
                </a:solidFill>
              </a:rPr>
              <a:t>rich set of motion primitives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This inevitably leads to a </a:t>
            </a:r>
            <a:r>
              <a:rPr b="1" lang="en" sz="1400">
                <a:solidFill>
                  <a:schemeClr val="dk1"/>
                </a:solidFill>
              </a:rPr>
              <a:t>high branching factor</a:t>
            </a:r>
            <a:r>
              <a:rPr lang="en" sz="1400">
                <a:solidFill>
                  <a:schemeClr val="dk1"/>
                </a:solidFill>
              </a:rPr>
              <a:t> in the search graph.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Lattice-based A*</a:t>
            </a:r>
            <a:r>
              <a:rPr lang="en" sz="1400">
                <a:solidFill>
                  <a:schemeClr val="dk1"/>
                </a:solidFill>
              </a:rPr>
              <a:t> (LBA*) must generate and collision-check all applicable primitives for every state (i, j, θ).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</a:t>
            </a:r>
            <a:r>
              <a:rPr lang="en" sz="1400">
                <a:solidFill>
                  <a:schemeClr val="dk1"/>
                </a:solidFill>
              </a:rPr>
              <a:t>azy approaches (</a:t>
            </a:r>
            <a:r>
              <a:rPr b="1" lang="en" sz="1400">
                <a:solidFill>
                  <a:schemeClr val="dk1"/>
                </a:solidFill>
              </a:rPr>
              <a:t>LazyLBA*</a:t>
            </a:r>
            <a:r>
              <a:rPr lang="en" sz="1400">
                <a:solidFill>
                  <a:schemeClr val="dk1"/>
                </a:solidFill>
              </a:rPr>
              <a:t>): postpone collision checks but frequently expand invalid states in cluttered environments.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search tree is flooded with unpromising (LBA*) or invalid (LazyLBA*) partial paths.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075" y="651400"/>
            <a:ext cx="2191675" cy="31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6"/>
          <p:cNvSpPr txBox="1"/>
          <p:nvPr>
            <p:ph idx="4294967295" type="subTitle"/>
          </p:nvPr>
        </p:nvSpPr>
        <p:spPr>
          <a:xfrm>
            <a:off x="50825" y="4010350"/>
            <a:ext cx="75024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50"/>
              <a:t>Images from: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50"/>
              <a:t>[1] </a:t>
            </a:r>
            <a:r>
              <a:rPr lang="en" sz="850">
                <a:highlight>
                  <a:srgbClr val="FFFFFF"/>
                </a:highlight>
              </a:rPr>
              <a:t>A. Botros and S. L. Smith, "Computing a Minimal Set of t-Spanning Motion Primitives for Lattice Planners," </a:t>
            </a:r>
            <a:r>
              <a:rPr i="1" lang="en" sz="850">
                <a:highlight>
                  <a:srgbClr val="FFFFFF"/>
                </a:highlight>
              </a:rPr>
              <a:t>2019 IEEE/RSJ International Conference on Intelligent Robots and Systems (IROS)</a:t>
            </a:r>
            <a:r>
              <a:rPr lang="en" sz="850">
                <a:highlight>
                  <a:srgbClr val="FFFFFF"/>
                </a:highlight>
              </a:rPr>
              <a:t>, Macau, China, 2019, pp. 2328-2335, doi: 10.1109/IROS40897.2019.8968150.</a:t>
            </a:r>
            <a:endParaRPr sz="8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50">
                <a:highlight>
                  <a:srgbClr val="FFFFFF"/>
                </a:highlight>
              </a:rPr>
              <a:t>[2] Thoresen, Marius &amp; Nielsen, Niels &amp; Mathiassen, Kim &amp; Pettersen, K.Y.. (2021). Path Planning for UGVs based on Traversability Hybrid A*. IEEE Robotics and Automation Letters. PP. 1-1. 10.1109/LRA.2021.3056028. </a:t>
            </a:r>
            <a:endParaRPr sz="8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42950" y="18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MeshA*: A New Perspective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183900" y="1325725"/>
            <a:ext cx="422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Key Insight</a:t>
            </a:r>
            <a:r>
              <a:rPr lang="en" sz="1400">
                <a:solidFill>
                  <a:schemeClr val="dk1"/>
                </a:solidFill>
              </a:rPr>
              <a:t>: Cell-Centric Expansion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Do not jump from state to state via full primitives.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Instead, step through the environment cell-by-cell.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Reason simultaneously about the grid cell and the set of primitives passing through it.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The Benefit:</a:t>
            </a:r>
            <a:r>
              <a:rPr lang="en" sz="1400">
                <a:solidFill>
                  <a:schemeClr val="dk1"/>
                </a:solidFill>
              </a:rPr>
              <a:t> Early Pruning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can detect collisions or high costs immediately as we enter a cell.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Allows pruning unpromising branches before a primitive is fully traversed/expanded.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500" y="1325725"/>
            <a:ext cx="4724700" cy="2606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183900" y="759247"/>
            <a:ext cx="80841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State Lattice (graph of primitives) → Mesh Graph (graph of cells).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821300" y="3932625"/>
            <a:ext cx="37731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100">
                <a:solidFill>
                  <a:schemeClr val="dk1"/>
                </a:solidFill>
              </a:rPr>
              <a:t>Intuition behind MeshA*</a:t>
            </a:r>
            <a:r>
              <a:rPr lang="en" sz="1100">
                <a:solidFill>
                  <a:schemeClr val="dk1"/>
                </a:solidFill>
              </a:rPr>
              <a:t>: The current cell (magenta) stores a set of active primitives (green). Moving to a specific neighbor (orange) effectively filters this set, keeping only the primitives that actually traverse that neighbor and discarding the rest (gray).</a:t>
            </a:r>
            <a:endParaRPr sz="1000"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229825" y="22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Search Space</a:t>
            </a:r>
            <a:r>
              <a:rPr lang="en"/>
              <a:t>: </a:t>
            </a:r>
            <a:r>
              <a:rPr lang="en"/>
              <a:t>Mesh Graph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00" y="1886538"/>
            <a:ext cx="4635698" cy="12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13" y="3273894"/>
            <a:ext cx="4676474" cy="144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188" y="608299"/>
            <a:ext cx="4075576" cy="224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229825" y="958025"/>
            <a:ext cx="42204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We define our search space as the Mesh Graph, its nodes are Extended Cells.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5031238" y="2913200"/>
            <a:ext cx="4075500" cy="18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Example of Extended Cell u = (i, j, Ψ):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magenta grid cell corresponds to the location (i, j).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green lines represent the Configuration Ψ: the set of primitives passing through this cell </a:t>
            </a:r>
            <a:r>
              <a:rPr lang="en" sz="1400">
                <a:solidFill>
                  <a:schemeClr val="dk1"/>
                </a:solidFill>
              </a:rPr>
              <a:t>(i, j) </a:t>
            </a:r>
            <a:r>
              <a:rPr lang="en" sz="1400">
                <a:solidFill>
                  <a:schemeClr val="dk1"/>
                </a:solidFill>
              </a:rPr>
              <a:t>at a specific step k.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84200" y="25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MeshA* </a:t>
            </a:r>
            <a:r>
              <a:rPr lang="en"/>
              <a:t>Efficiency: Heuristics &amp; Pruning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84200" y="1077975"/>
            <a:ext cx="5560800" cy="3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Primitive Endpoints</a:t>
            </a:r>
            <a:r>
              <a:rPr lang="en" sz="1400">
                <a:solidFill>
                  <a:schemeClr val="dk1"/>
                </a:solidFill>
              </a:rPr>
              <a:t>: For extended cell u=(i, j, Ψ), Finals(u) is the set of all possible states where primitives from Ψ terminate.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Cell-Level Heuristic: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MeshA* re-evaluates heuristic at </a:t>
            </a:r>
            <a:r>
              <a:rPr i="1" lang="en" sz="1400">
                <a:solidFill>
                  <a:schemeClr val="dk1"/>
                </a:solidFill>
              </a:rPr>
              <a:t>every grid cell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h(u) = min { h_LBA*(v) + cost</a:t>
            </a:r>
            <a:r>
              <a:rPr lang="en" sz="1400">
                <a:solidFill>
                  <a:schemeClr val="dk1"/>
                </a:solidFill>
              </a:rPr>
              <a:t>_to_finish</a:t>
            </a:r>
            <a:r>
              <a:rPr lang="en" sz="1400">
                <a:solidFill>
                  <a:schemeClr val="dk1"/>
                </a:solidFill>
              </a:rPr>
              <a:t> }, wher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This allows to detect unpromising directions early and prune branches without traversing the full primitive.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Terminal Pruning</a:t>
            </a:r>
            <a:r>
              <a:rPr b="1" lang="en" sz="1400">
                <a:solidFill>
                  <a:schemeClr val="dk1"/>
                </a:solidFill>
              </a:rPr>
              <a:t>: </a:t>
            </a:r>
            <a:r>
              <a:rPr lang="en" sz="1400">
                <a:solidFill>
                  <a:schemeClr val="dk1"/>
                </a:solidFill>
              </a:rPr>
              <a:t>If all states in Finals(u) have already been expanded (closed), we stop expanding u immediately.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423" y="1144973"/>
            <a:ext cx="3191864" cy="295338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6094000" y="4064175"/>
            <a:ext cx="310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Visualization of Finals(u): </a:t>
            </a:r>
            <a:r>
              <a:rPr lang="en" sz="1000">
                <a:solidFill>
                  <a:schemeClr val="dk1"/>
                </a:solidFill>
              </a:rPr>
              <a:t>orange cells.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50" y="2848095"/>
            <a:ext cx="3865151" cy="5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200050" y="26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Properties: Equivalence to State Lattice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200050" y="2890350"/>
            <a:ext cx="8520600" cy="17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Key Implications: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• </a:t>
            </a:r>
            <a:r>
              <a:rPr b="1" lang="en" sz="1400">
                <a:solidFill>
                  <a:schemeClr val="dk1"/>
                </a:solidFill>
              </a:rPr>
              <a:t>Optimality</a:t>
            </a:r>
            <a:r>
              <a:rPr lang="en" sz="1400">
                <a:solidFill>
                  <a:schemeClr val="dk1"/>
                </a:solidFill>
              </a:rPr>
              <a:t>: MeshA* guarantees finding the path with minimal cost (identical to LBA*).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• </a:t>
            </a:r>
            <a:r>
              <a:rPr b="1" lang="en" sz="1400">
                <a:solidFill>
                  <a:schemeClr val="dk1"/>
                </a:solidFill>
              </a:rPr>
              <a:t>Completeness</a:t>
            </a:r>
            <a:r>
              <a:rPr lang="en" sz="1400">
                <a:solidFill>
                  <a:schemeClr val="dk1"/>
                </a:solidFill>
              </a:rPr>
              <a:t>: If a solution exists in the State Lattice, MeshA* will find it.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0450"/>
            <a:ext cx="8839200" cy="14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223325" y="18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223325" y="870425"/>
            <a:ext cx="5560500" cy="47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1075" lIns="42150" spcFirstLastPara="1" rIns="42150" wrap="square" tIns="210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Setup &amp; Benchmark: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Maps: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4</a:t>
            </a:r>
            <a:r>
              <a:rPr lang="en">
                <a:solidFill>
                  <a:srgbClr val="000000"/>
                </a:solidFill>
              </a:rPr>
              <a:t> maps from MovingAI benchmark (varying topology).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Instances:</a:t>
            </a:r>
            <a:r>
              <a:rPr lang="en">
                <a:solidFill>
                  <a:srgbClr val="000000"/>
                </a:solidFill>
              </a:rPr>
              <a:t> &gt;25,000 start-goal pairs (from MovingAI scenarios)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with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random headings.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Control set:</a:t>
            </a:r>
            <a:r>
              <a:rPr lang="en">
                <a:solidFill>
                  <a:srgbClr val="000000"/>
                </a:solidFill>
              </a:rPr>
              <a:t> 16 discrete headings, 24 primitives per heading.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Primitive cost:</a:t>
            </a:r>
            <a:r>
              <a:rPr lang="en">
                <a:solidFill>
                  <a:srgbClr val="000000"/>
                </a:solidFill>
              </a:rPr>
              <a:t> length</a:t>
            </a:r>
            <a:endParaRPr>
              <a:solidFill>
                <a:srgbClr val="000000"/>
              </a:solidFill>
            </a:endParaRPr>
          </a:p>
          <a:p>
            <a:pPr indent="0" lvl="0" marL="21083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Baselines: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LBA*</a:t>
            </a:r>
            <a:r>
              <a:rPr lang="en">
                <a:solidFill>
                  <a:srgbClr val="000000"/>
                </a:solidFill>
              </a:rPr>
              <a:t> (Standard Lattice-based A*)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LazyLBA*</a:t>
            </a:r>
            <a:r>
              <a:rPr lang="en">
                <a:solidFill>
                  <a:srgbClr val="000000"/>
                </a:solidFill>
              </a:rPr>
              <a:t> (lazy collision checking)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Heuristics: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LBA*:</a:t>
            </a:r>
            <a:r>
              <a:rPr lang="en">
                <a:solidFill>
                  <a:srgbClr val="000000"/>
                </a:solidFill>
              </a:rPr>
              <a:t> Euclidean distance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MeshA*: </a:t>
            </a:r>
            <a:r>
              <a:rPr lang="en">
                <a:solidFill>
                  <a:srgbClr val="000000"/>
                </a:solidFill>
              </a:rPr>
              <a:t>a derivative of Euclidean one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Weights: </a:t>
            </a:r>
            <a:r>
              <a:rPr lang="en"/>
              <a:t>w ∈ {1, 1.1, 2, 5, 10}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(factors for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heuristics of both MeshA* and LBA*)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725" y="2719050"/>
            <a:ext cx="4808428" cy="16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750" y="674863"/>
            <a:ext cx="3109550" cy="186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1"/>
          <p:cNvSpPr txBox="1"/>
          <p:nvPr>
            <p:ph idx="4294967295" type="subTitle"/>
          </p:nvPr>
        </p:nvSpPr>
        <p:spPr>
          <a:xfrm>
            <a:off x="5092675" y="4349100"/>
            <a:ext cx="34479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ct val="60500"/>
              <a:buNone/>
            </a:pPr>
            <a:r>
              <a:rPr lang="en" sz="1000"/>
              <a:t>Maps from https://movingai.com/benchmarks/grids.html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